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4077072"/>
            <a:ext cx="8640960" cy="1656184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COVİD-19 SALGININDA OKULLARDA ALINMASI GEREKEN ÖNLEMLER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032448" cy="3135657"/>
          </a:xfrm>
          <a:prstGeom prst="rect">
            <a:avLst/>
          </a:prstGeom>
        </p:spPr>
      </p:pic>
      <p:pic>
        <p:nvPicPr>
          <p:cNvPr id="6" name="Picture 2" descr="Koronavirüs aşısı için yarış: Aşı siparişlerinde hangi ülke ne durumda? -  BBC News Türkç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032448" cy="31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13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7" cy="424847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Öğretmenler, eğitim personeli, kantin çalışanları ve öğrenci servisi personelinin </a:t>
            </a:r>
            <a:r>
              <a:rPr lang="tr-TR" dirty="0">
                <a:solidFill>
                  <a:srgbClr val="00B050"/>
                </a:solidFill>
              </a:rPr>
              <a:t>tam doz aşılarının tamamlanmış olması önerilir.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Öğretmen ve okul çalışanlarının aşı olmamaları durumunda </a:t>
            </a:r>
            <a:r>
              <a:rPr lang="tr-TR" dirty="0">
                <a:solidFill>
                  <a:srgbClr val="FFC000"/>
                </a:solidFill>
              </a:rPr>
              <a:t>haftada iki kez PCR testi </a:t>
            </a:r>
            <a:r>
              <a:rPr lang="tr-TR" dirty="0">
                <a:solidFill>
                  <a:schemeClr val="tx1"/>
                </a:solidFill>
              </a:rPr>
              <a:t>ile taranmaları istenir ve sonuçlar okul</a:t>
            </a: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    tarafından gerekli işlemler yapılmak üzere kayıt altında tutulur.</a:t>
            </a:r>
          </a:p>
          <a:p>
            <a:r>
              <a:rPr lang="tr-TR" dirty="0">
                <a:solidFill>
                  <a:schemeClr val="tx1"/>
                </a:solidFill>
              </a:rPr>
              <a:t>Okul içerisinde, ortak alanlarda, sınıflarda, öğretmen odalarında </a:t>
            </a:r>
            <a:r>
              <a:rPr lang="tr-TR" dirty="0">
                <a:solidFill>
                  <a:srgbClr val="00B050"/>
                </a:solidFill>
              </a:rPr>
              <a:t>maske atık kutularının bulundurulması </a:t>
            </a:r>
            <a:r>
              <a:rPr lang="tr-TR" dirty="0">
                <a:solidFill>
                  <a:schemeClr val="tx1"/>
                </a:solidFill>
              </a:rPr>
              <a:t>ve günlük olarak boşaltılmaları sağlanmalıdır.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70368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GENEL KURALLAR</a:t>
            </a:r>
          </a:p>
        </p:txBody>
      </p:sp>
      <p:pic>
        <p:nvPicPr>
          <p:cNvPr id="4" name="Picture 2" descr="Koronavirüs aşısı için yarış: Aşı siparişlerinde hangi ülke ne durumda? -  BBC News Türkç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7704" cy="129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4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4176464"/>
          </a:xfrm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1"/>
                </a:solidFill>
              </a:rPr>
              <a:t>Millî Eğitim Bakanlığına bağlı </a:t>
            </a:r>
            <a:r>
              <a:rPr lang="tr-TR" dirty="0">
                <a:solidFill>
                  <a:srgbClr val="00B050"/>
                </a:solidFill>
              </a:rPr>
              <a:t>okullardaki tüm öğrenciler okula maske ile gelmelidir</a:t>
            </a:r>
            <a:r>
              <a:rPr lang="tr-TR" dirty="0">
                <a:solidFill>
                  <a:schemeClr val="tx1"/>
                </a:solidFill>
              </a:rPr>
              <a:t>, ancak gelişimsel sorunu olan veya maske takmakta zorlanan çocuklar için istisna olabilir.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Öğretmenler</a:t>
            </a:r>
            <a:r>
              <a:rPr lang="tr-TR" dirty="0"/>
              <a:t>; </a:t>
            </a:r>
          </a:p>
          <a:p>
            <a:r>
              <a:rPr lang="tr-TR" dirty="0">
                <a:solidFill>
                  <a:schemeClr val="tx1"/>
                </a:solidFill>
              </a:rPr>
              <a:t>Aşılanma durumundan bağımsız olarak okul bahçesine girişlerinden itibaren, </a:t>
            </a:r>
            <a:r>
              <a:rPr lang="tr-TR" dirty="0">
                <a:solidFill>
                  <a:srgbClr val="FFC000"/>
                </a:solidFill>
              </a:rPr>
              <a:t>okulda bulundukları süre boyunca sürekli maske takmalıdır</a:t>
            </a:r>
            <a:r>
              <a:rPr lang="tr-TR" dirty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Farklı sınıflarda ders vermeleri durumunda öğretmenlerin dersler arasında maskelerini değiştirmeleri önerilir.</a:t>
            </a:r>
          </a:p>
          <a:p>
            <a:r>
              <a:rPr lang="tr-TR" dirty="0">
                <a:solidFill>
                  <a:schemeClr val="tx1"/>
                </a:solidFill>
              </a:rPr>
              <a:t>Öğretmen odaları ve diğer </a:t>
            </a:r>
            <a:r>
              <a:rPr lang="tr-TR" dirty="0">
                <a:solidFill>
                  <a:srgbClr val="00B050"/>
                </a:solidFill>
              </a:rPr>
              <a:t>ortak alanlarda </a:t>
            </a:r>
            <a:r>
              <a:rPr lang="tr-TR" dirty="0">
                <a:solidFill>
                  <a:schemeClr val="tx1"/>
                </a:solidFill>
              </a:rPr>
              <a:t>bulunan kişilerin, aşılananlar da dâhil olmak üzere, </a:t>
            </a:r>
            <a:r>
              <a:rPr lang="tr-TR" dirty="0">
                <a:solidFill>
                  <a:srgbClr val="FFC000"/>
                </a:solidFill>
              </a:rPr>
              <a:t>sürekli maske takmaları sağlanmalıdır.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72998"/>
            <a:ext cx="8229600" cy="1252728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rgbClr val="FF0000"/>
                </a:solidFill>
              </a:rPr>
              <a:t>TIBBİ MASKE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1"/>
            <a:ext cx="2072639" cy="148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2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5" cy="40324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Diğer görevliler</a:t>
            </a:r>
            <a:r>
              <a:rPr lang="tr-TR" dirty="0"/>
              <a:t>; </a:t>
            </a:r>
          </a:p>
          <a:p>
            <a:r>
              <a:rPr lang="tr-TR" dirty="0">
                <a:solidFill>
                  <a:schemeClr val="tx1"/>
                </a:solidFill>
              </a:rPr>
              <a:t>Okulda bulunulan süre boyunca ve her ortamda aşılanma durumundan bağımsız olarak </a:t>
            </a:r>
            <a:r>
              <a:rPr lang="tr-TR" dirty="0">
                <a:solidFill>
                  <a:srgbClr val="FFC000"/>
                </a:solidFill>
              </a:rPr>
              <a:t>sürekli maske takmalıdır.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Veli ve ziyaretçiler</a:t>
            </a:r>
            <a:r>
              <a:rPr lang="tr-TR" dirty="0"/>
              <a:t>;</a:t>
            </a:r>
          </a:p>
          <a:p>
            <a:r>
              <a:rPr lang="tr-TR" dirty="0">
                <a:solidFill>
                  <a:schemeClr val="tx1"/>
                </a:solidFill>
              </a:rPr>
              <a:t>Salgın döneminde mümkün olduğu kadar okul bahçesi de dâhil olmak üzere </a:t>
            </a:r>
            <a:r>
              <a:rPr lang="tr-TR" dirty="0">
                <a:solidFill>
                  <a:srgbClr val="00B050"/>
                </a:solidFill>
              </a:rPr>
              <a:t>okul içerisine girişlerine izin verilmemelidir</a:t>
            </a:r>
            <a:r>
              <a:rPr lang="tr-TR" dirty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Ziyaretçiler zorunlu olmadıkça okula alınmamalı, alınması gerektiğinde ise ziyaretçilerin </a:t>
            </a:r>
            <a:r>
              <a:rPr lang="tr-TR" dirty="0">
                <a:solidFill>
                  <a:srgbClr val="FFC000"/>
                </a:solidFill>
              </a:rPr>
              <a:t>HES kodu kontrolü</a:t>
            </a:r>
            <a:r>
              <a:rPr lang="tr-TR" dirty="0">
                <a:solidFill>
                  <a:schemeClr val="tx1"/>
                </a:solidFill>
              </a:rPr>
              <a:t>nde durumları “Risksiz” olmalıdır.</a:t>
            </a:r>
          </a:p>
          <a:p>
            <a:r>
              <a:rPr lang="tr-TR" dirty="0">
                <a:solidFill>
                  <a:schemeClr val="tx1"/>
                </a:solidFill>
              </a:rPr>
              <a:t>Okul bahçesi dâhil, okula girişin gerekli olduğu durumlarda okul bahçesine giriş, bahçenin olmadığı durumlarda da </a:t>
            </a:r>
            <a:r>
              <a:rPr lang="tr-TR" dirty="0">
                <a:solidFill>
                  <a:srgbClr val="00B050"/>
                </a:solidFill>
              </a:rPr>
              <a:t>en dış noktadan itibaren maske takmaları sağlanmalıdır.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96144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TIBBİ MASKE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" y="12508"/>
            <a:ext cx="1987797" cy="12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8" cy="3921885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Ders sırasında sınıf camları öğrenciler açısından risk yaratmayacak şekilde (her türlü düşme ve travmayı önleyecek önlemler alınarak)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mümkün olduğu kadar açık kalmalı </a:t>
            </a:r>
            <a:r>
              <a:rPr lang="tr-TR" dirty="0">
                <a:solidFill>
                  <a:schemeClr val="tx1"/>
                </a:solidFill>
              </a:rPr>
              <a:t>ve doğal havalandırma 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Ders aralarında mümkün olduğu kadar tüm öğrencilerin açık alana çıkmaları, </a:t>
            </a:r>
            <a:r>
              <a:rPr lang="tr-TR" dirty="0">
                <a:solidFill>
                  <a:srgbClr val="FFC000"/>
                </a:solidFill>
              </a:rPr>
              <a:t>sınıfın camlarının ve kapısının tamamen </a:t>
            </a:r>
            <a:r>
              <a:rPr lang="tr-TR" dirty="0">
                <a:solidFill>
                  <a:schemeClr val="tx1"/>
                </a:solidFill>
              </a:rPr>
              <a:t>açılarak hava akımı yaratacak şekilde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en az 10 dakika süre ile havalanması </a:t>
            </a:r>
            <a:r>
              <a:rPr lang="tr-TR" dirty="0">
                <a:solidFill>
                  <a:schemeClr val="tx1"/>
                </a:solidFill>
              </a:rPr>
              <a:t>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Okul ortak kapalı alanlarındaki camların sürekli açık kalması ve/veya mümkün olduğu kadar dış ortam havası alacak şekilde havalandırılması sağlanmalıdır,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SINIFLARIN HAVALANDIRILMASI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" y="16316"/>
            <a:ext cx="2074613" cy="150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3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59" cy="4032447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Okul bahçesinde ve çevresinde öğrencilerin, öğretmenlerin, diğer çalışanların </a:t>
            </a:r>
            <a:r>
              <a:rPr lang="tr-TR" dirty="0">
                <a:solidFill>
                  <a:srgbClr val="FFC000"/>
                </a:solidFill>
              </a:rPr>
              <a:t>kalabalık gruplar oluşturması önlenmelidir</a:t>
            </a:r>
            <a:r>
              <a:rPr lang="tr-TR" dirty="0"/>
              <a:t>,</a:t>
            </a:r>
          </a:p>
          <a:p>
            <a:r>
              <a:rPr lang="tr-TR" dirty="0">
                <a:solidFill>
                  <a:srgbClr val="00B050"/>
                </a:solidFill>
              </a:rPr>
              <a:t>Teneffüs saatleri </a:t>
            </a:r>
            <a:r>
              <a:rPr lang="tr-TR" dirty="0">
                <a:solidFill>
                  <a:schemeClr val="tx1"/>
                </a:solidFill>
              </a:rPr>
              <a:t>okul bahçesinde kalabalık oluşmaması için okulun fiziksel kapasitesi ve öğrenci mevcudu dikkate alınarak </a:t>
            </a:r>
            <a:r>
              <a:rPr lang="tr-TR" dirty="0">
                <a:solidFill>
                  <a:srgbClr val="FFC000"/>
                </a:solidFill>
              </a:rPr>
              <a:t>farklı zamanlara gelecek şekilde ayarlanmalıdır</a:t>
            </a:r>
            <a:r>
              <a:rPr lang="tr-TR" dirty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Okul bahçesinde öğrenciler arasında sosyal mesafeye uygun olmasına özen gösterilmesi 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Sınıf içerisinde öğrencilerin oturma düzeni yüzleri aynı yöne dönük olacak şekilde yapılandırılmalıdır,</a:t>
            </a:r>
          </a:p>
          <a:p>
            <a:r>
              <a:rPr lang="tr-TR" dirty="0">
                <a:solidFill>
                  <a:schemeClr val="tx1"/>
                </a:solidFill>
              </a:rPr>
              <a:t>Ders sürelerinin sınıf boyutları ve öğrenci sayısı da dikkate alınarak </a:t>
            </a:r>
            <a:r>
              <a:rPr lang="tr-TR" dirty="0">
                <a:solidFill>
                  <a:srgbClr val="00B050"/>
                </a:solidFill>
              </a:rPr>
              <a:t>40 dakikayı aşmayacak </a:t>
            </a:r>
            <a:r>
              <a:rPr lang="tr-TR" dirty="0">
                <a:solidFill>
                  <a:schemeClr val="tx1"/>
                </a:solidFill>
              </a:rPr>
              <a:t>şekilde planlanması uygun olacaktır.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25272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OKUL ORTAMINDA MESAFE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873814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75466"/>
            <a:ext cx="8496943" cy="3561845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Okulun rutin temizliğinin sıklaştırılması önerilir,</a:t>
            </a:r>
          </a:p>
          <a:p>
            <a:r>
              <a:rPr lang="tr-TR" dirty="0">
                <a:solidFill>
                  <a:schemeClr val="tx1"/>
                </a:solidFill>
              </a:rPr>
              <a:t>Çocukların, öğretmenlerin ve diğer okul çalışanlarının el hijyeni için </a:t>
            </a:r>
            <a:r>
              <a:rPr lang="tr-TR" dirty="0">
                <a:solidFill>
                  <a:srgbClr val="FFC000"/>
                </a:solidFill>
              </a:rPr>
              <a:t>su ve sabun ile el yıkama </a:t>
            </a:r>
            <a:r>
              <a:rPr lang="tr-TR" dirty="0">
                <a:solidFill>
                  <a:schemeClr val="tx1"/>
                </a:solidFill>
              </a:rPr>
              <a:t>olanakları sağlanmalı ve ortak alanlara uygun sayıda </a:t>
            </a:r>
            <a:r>
              <a:rPr lang="tr-TR" dirty="0">
                <a:solidFill>
                  <a:srgbClr val="00B050"/>
                </a:solidFill>
              </a:rPr>
              <a:t>el antiseptikleri konulmalıdır.</a:t>
            </a:r>
          </a:p>
          <a:p>
            <a:endParaRPr lang="tr-TR" dirty="0"/>
          </a:p>
          <a:p>
            <a:r>
              <a:rPr lang="tr-TR" b="1" dirty="0">
                <a:solidFill>
                  <a:schemeClr val="tx1"/>
                </a:solidFill>
              </a:rPr>
              <a:t>Okulun başlangıcında velilere olası hastalık durumunda bilgi paylaşabilmeleri için Bilgilendirme Formu verilir.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25272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TEMİZLİK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97873" cy="149787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69" y="5517233"/>
            <a:ext cx="1805932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58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</TotalTime>
  <Words>449</Words>
  <Application>Microsoft Office PowerPoint</Application>
  <PresentationFormat>Ekran Gösterisi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Candara</vt:lpstr>
      <vt:lpstr>Symbol</vt:lpstr>
      <vt:lpstr>Times New Roman</vt:lpstr>
      <vt:lpstr>Dalga Biçimi</vt:lpstr>
      <vt:lpstr>COVİD-19 SALGININDA OKULLARDA ALINMASI GEREKEN ÖNLEMLER</vt:lpstr>
      <vt:lpstr>GENEL KURALLAR</vt:lpstr>
      <vt:lpstr>TIBBİ MASKE</vt:lpstr>
      <vt:lpstr>TIBBİ MASKE</vt:lpstr>
      <vt:lpstr>SINIFLARIN HAVALANDIRILMASI</vt:lpstr>
      <vt:lpstr>OKUL ORTAMINDA MESAFE</vt:lpstr>
      <vt:lpstr>TEMİZLİK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Salgınında Okullarda Alınması Gereken Önlemler</dc:title>
  <dc:creator>SavasCORDUKOGLU</dc:creator>
  <cp:lastModifiedBy>HP</cp:lastModifiedBy>
  <cp:revision>27</cp:revision>
  <dcterms:created xsi:type="dcterms:W3CDTF">2021-08-25T08:19:35Z</dcterms:created>
  <dcterms:modified xsi:type="dcterms:W3CDTF">2021-08-27T12:03:47Z</dcterms:modified>
</cp:coreProperties>
</file>